
<file path=[Content_Types].xml><?xml version="1.0" encoding="utf-8"?>
<Types xmlns="http://schemas.openxmlformats.org/package/2006/content-types">
  <Default Extension="jpg" ContentType="image/.jpg"/>
  <Default Extension="wmf" ContentType="image/x-wmf"/>
  <Default Extension="vml" ContentType="application/vnd.openxmlformats-officedocument.vmlDrawing"/>
  <Default Extension="fntdata" ContentType="application/x-fontdata"/>
  <Default Extension="bin" ContentType="application/vnd.openxmlformats-officedocument.oleObject"/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font" ContentType="application/x-fontdata"/>
  <Override PartName="/ppt/tags/tag5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7.xml" ContentType="application/vnd.openxmlformats-officedocument.presentationml.tags+xml"/>
  <Override PartName="/ppt/slides/slide13.xml" ContentType="application/vnd.openxmlformats-officedocument.presentationml.slide+xml"/>
  <Override PartName="/ppt/tags/tag43.xml" ContentType="application/vnd.openxmlformats-officedocument.presentationml.tags+xml"/>
  <Override PartName="/ppt/tags/tag8.xml" ContentType="application/vnd.openxmlformats-officedocument.presentationml.tags+xml"/>
  <Override PartName="/ppt/tags/tag33.xml" ContentType="application/vnd.openxmlformats-officedocument.presentationml.tags+xml"/>
  <Override PartName="/ppt/tags/tag68.xml" ContentType="application/vnd.openxmlformats-officedocument.presentationml.tags+xml"/>
  <Override PartName="/ppt/tags/tag76.xml" ContentType="application/vnd.openxmlformats-officedocument.presentationml.tags+xml"/>
  <Override PartName="/ppt/slides/slide8.xml" ContentType="application/vnd.openxmlformats-officedocument.presentationml.slide+xml"/>
  <Override PartName="/ppt/tags/tag25.xml" ContentType="application/vnd.openxmlformats-officedocument.presentationml.tag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8.xml" ContentType="application/vnd.openxmlformats-officedocument.presentationml.slideLayout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tags/tag10.xml" ContentType="application/vnd.openxmlformats-officedocument.presentationml.tags+xml"/>
  <Override PartName="/ppt/tags/tag37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1.xml" ContentType="application/vnd.openxmlformats-officedocument.presentationml.tags+xml"/>
  <Override PartName="/ppt/tags/tag71.xml" ContentType="application/vnd.openxmlformats-officedocument.presentationml.tags+xml"/>
  <Override PartName="/ppt/tags/tag19.xml" ContentType="application/vnd.openxmlformats-officedocument.presentationml.tags+xml"/>
  <Override PartName="/ppt/tags/tag3.xml" ContentType="application/vnd.openxmlformats-officedocument.presentationml.tags+xml"/>
  <Override PartName="/ppt/tags/tag78.xml" ContentType="application/vnd.openxmlformats-officedocument.presentationml.tags+xml"/>
  <Override PartName="/ppt/slides/slide6.xml" ContentType="application/vnd.openxmlformats-officedocument.presentationml.slide+xml"/>
  <Override PartName="/ppt/tags/tag66.xml" ContentType="application/vnd.openxmlformats-officedocument.presentationml.tags+xml"/>
  <Override PartName="/ppt/tags/tag48.xml" ContentType="application/vnd.openxmlformats-officedocument.presentationml.tags+xml"/>
  <Override PartName="/ppt/tags/tag53.xml" ContentType="application/vnd.openxmlformats-officedocument.presentationml.tags+xml"/>
  <Override PartName="/ppt/tags/tag35.xml" ContentType="application/vnd.openxmlformats-officedocument.presentationml.tags+xml"/>
  <Override PartName="/ppt/tags/tag56.xml" ContentType="application/vnd.openxmlformats-officedocument.presentationml.tags+xml"/>
  <Override PartName="/ppt/slides/slide4.xml" ContentType="application/vnd.openxmlformats-officedocument.presentationml.slide+xml"/>
  <Override PartName="/ppt/tags/tag21.xml" ContentType="application/vnd.openxmlformats-officedocument.presentationml.tags+xml"/>
  <Override PartName="/ppt/tags/tag13.xml" ContentType="application/vnd.openxmlformats-officedocument.presentationml.tags+xml"/>
  <Override PartName="/ppt/slideLayouts/slideLayout6.xml" ContentType="application/vnd.openxmlformats-officedocument.presentationml.slideLayout+xml"/>
  <Override PartName="/ppt/tags/tag39.xml" ContentType="application/vnd.openxmlformats-officedocument.presentationml.tags+xml"/>
  <Override PartName="/ppt/tags/tag64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73.xml" ContentType="application/vnd.openxmlformats-officedocument.presentationml.tags+xml"/>
  <Override PartName="/ppt/tags/tag30.xml" ContentType="application/vnd.openxmlformats-officedocument.presentationml.tags+xml"/>
  <Override PartName="/ppt/tags/tag11.xml" ContentType="application/vnd.openxmlformats-officedocument.presentationml.tags+xml"/>
  <Override PartName="/ppt/slideLayouts/slideLayout11.xml" ContentType="application/vnd.openxmlformats-officedocument.presentationml.slideLayout+xml"/>
  <Override PartName="/ppt/slides/slide16.xml" ContentType="application/vnd.openxmlformats-officedocument.presentationml.slide+xml"/>
  <Override PartName="/ppt/tags/tag75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28.xml" ContentType="application/vnd.openxmlformats-officedocument.presentationml.tags+xml"/>
  <Override PartName="/ppt/tags/tag58.xml" ContentType="application/vnd.openxmlformats-officedocument.presentationml.tags+xml"/>
  <Override PartName="/ppt/tags/tag32.xml" ContentType="application/vnd.openxmlformats-officedocument.presentationml.tags+xml"/>
  <Override PartName="/ppt/tags/tag45.xml" ContentType="application/vnd.openxmlformats-officedocument.presentationml.tags+xml"/>
  <Override PartName="/ppt/slideLayouts/slideLayout4.xml" ContentType="application/vnd.openxmlformats-officedocument.presentationml.slideLayout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tags/tag26.xml" ContentType="application/vnd.openxmlformats-officedocument.presentationml.tags+xml"/>
  <Override PartName="/ppt/tags/tag69.xml" ContentType="application/vnd.openxmlformats-officedocument.presentationml.tags+xml"/>
  <Override PartName="/ppt/tags/tag9.xml" ContentType="application/vnd.openxmlformats-officedocument.presentationml.tags+xml"/>
  <Override PartName="/ppt/tags/tag77.xml" ContentType="application/vnd.openxmlformats-officedocument.presentationml.tags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60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50.xml" ContentType="application/vnd.openxmlformats-officedocument.presentationml.tags+xml"/>
  <Override PartName="/ppt/tags/tag42.xml" ContentType="application/vnd.openxmlformats-officedocument.presentationml.tags+xml"/>
  <Override PartName="/ppt/tags/tag16.xml" ContentType="application/vnd.openxmlformats-officedocument.presentationml.tags+xml"/>
  <Override PartName="/ppt/slides/slide12.xml" ContentType="application/vnd.openxmlformats-officedocument.presentationml.slide+xml"/>
  <Override PartName="/ppt/tags/tag59.xml" ContentType="application/vnd.openxmlformats-officedocument.presentationml.tags+xml"/>
  <Override PartName="/ppt/tags/tag2.xml" ContentType="application/vnd.openxmlformats-officedocument.presentationml.tags+xml"/>
  <Override PartName="/ppt/tags/tag40.xml" ContentType="application/vnd.openxmlformats-officedocument.presentationml.tags+xml"/>
  <Override PartName="/ppt/slides/slide7.xml" ContentType="application/vnd.openxmlformats-officedocument.presentationml.slide+xml"/>
  <Override PartName="/ppt/tags/tag67.xml" ContentType="application/vnd.openxmlformats-officedocument.presentationml.tags+xml"/>
  <Override PartName="/ppt/tags/tag24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slides/slide10.xml" ContentType="application/vnd.openxmlformats-officedocument.presentationml.slide+xml"/>
  <Override PartName="/ppt/tags/tag49.xml" ContentType="application/vnd.openxmlformats-officedocument.presentationml.tags+xml"/>
  <Override PartName="/ppt/tags/tag22.xml" ContentType="application/vnd.openxmlformats-officedocument.presentationml.tags+xml"/>
  <Override PartName="/ppt/tags/tag52.xml" ContentType="application/vnd.openxmlformats-officedocument.presentationml.tags+xml"/>
  <Override PartName="/ppt/slideLayouts/slideLayout7.xml" ContentType="application/vnd.openxmlformats-officedocument.presentationml.slideLayout+xml"/>
  <Override PartName="/ppt/tags/tag65.xml" ContentType="application/vnd.openxmlformats-officedocument.presentationml.tags+xml"/>
  <Override PartName="/ppt/tags/tag79.xml" ContentType="application/vnd.openxmlformats-officedocument.presentationml.tags+xml"/>
  <Override PartName="/ppt/tags/tag18.xml" ContentType="application/vnd.openxmlformats-officedocument.presentationml.tags+xml"/>
  <Override PartName="/ppt/tags/tag70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s/slide5.xml" ContentType="application/vnd.openxmlformats-officedocument.presentationml.slide+xml"/>
  <Override PartName="/ppt/tags/tag80.xml" ContentType="application/vnd.openxmlformats-officedocument.presentationml.tags+xml"/>
  <Override PartName="/ppt/slideMasters/slideMaster1.xml" ContentType="application/vnd.openxmlformats-officedocument.presentationml.slideMaster+xml"/>
  <Override PartName="/ppt/tags/tag38.xml" ContentType="application/vnd.openxmlformats-officedocument.presentationml.tags+xml"/>
  <Override PartName="/ppt/tags/tag63.xml" ContentType="application/vnd.openxmlformats-officedocument.presentationml.tags+xml"/>
  <Override PartName="/ppt/tags/tag20.xml" ContentType="application/vnd.openxmlformats-officedocument.presentationml.tags+xml"/>
  <Override PartName="/ppt/tags/tag12.xml" ContentType="application/vnd.openxmlformats-officedocument.presentationml.tags+xml"/>
  <Override PartName="/ppt/slideLayouts/slideLayout5.xml" ContentType="application/vnd.openxmlformats-officedocument.presentationml.slideLayout+xml"/>
  <Override PartName="/ppt/tags/tag72.xml" ContentType="application/vnd.openxmlformats-officedocument.presentationml.tags+xml"/>
  <Override PartName="/ppt/tags/tag29.xml" ContentType="application/vnd.openxmlformats-officedocument.presentationml.tags+xml"/>
  <Override PartName="/ppt/tags/tag55.xml" ContentType="application/vnd.openxmlformats-officedocument.presentationml.tags+xml"/>
  <Override PartName="/ppt/tags/tag46.xml" ContentType="application/vnd.openxmlformats-officedocument.presentationml.tags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tags/tag14.xml" ContentType="application/vnd.openxmlformats-officedocument.presentationml.tags+xml"/>
  <Override PartName="/ppt/tags/tag57.xml" ContentType="application/vnd.openxmlformats-officedocument.presentationml.tags+xml"/>
  <Override PartName="/ppt/tags/tag74.xml" ContentType="application/vnd.openxmlformats-officedocument.presentationml.tags+xml"/>
  <Override PartName="/ppt/slides/slide15.xml" ContentType="application/vnd.openxmlformats-officedocument.presentationml.slide+xml"/>
  <Override PartName="/ppt/tags/tag27.xml" ContentType="application/vnd.openxmlformats-officedocument.presentationml.tags+xml"/>
  <Override PartName="/ppt/tags/tag6.xml" ContentType="application/vnd.openxmlformats-officedocument.presentationml.tags+xml"/>
  <Override PartName="/ppt/tags/tag61.xml" ContentType="application/vnd.openxmlformats-officedocument.presentationml.tags+xml"/>
  <Override PartName="/ppt/tags/tag31.xml" ContentType="application/vnd.openxmlformats-officedocument.presentationml.tags+xml"/>
  <Override PartName="/ppt/tags/tag44.xml" ContentType="application/vnd.openxmlformats-officedocument.presentationml.tags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p14="http://schemas.microsoft.com/office/powerpoint/2010/main" xmlns:mc="http://schemas.openxmlformats.org/markup-compatibility/2006" xmlns:c="http://schemas.openxmlformats.org/drawingml/2006/chart" xmlns:v="urn:schemas-microsoft-com:vml" xmlns:dsp="http://schemas.microsoft.com/office/drawing/2008/diagram" xmlns:dgm="http://schemas.openxmlformats.org/drawingml/2006/diagram" embedTrueTypeFonts="1">
  <p:sldMasterIdLst>
    <p:sldMasterId r:id="rId1" id="2147483648"/>
  </p:sldMasterIdLst>
  <p:sldIdLst>
    <p:sldId r:id="rId3" id="256"/>
    <p:sldId r:id="rId4" id="257"/>
    <p:sldId r:id="rId5" id="266"/>
    <p:sldId r:id="rId6" id="258"/>
    <p:sldId r:id="rId7" id="259"/>
    <p:sldId r:id="rId8" id="260"/>
    <p:sldId r:id="rId9" id="267"/>
    <p:sldId r:id="rId10" id="261"/>
    <p:sldId r:id="rId11" id="262"/>
    <p:sldId r:id="rId12" id="268"/>
    <p:sldId r:id="rId13" id="264"/>
    <p:sldId r:id="rId14" id="265"/>
    <p:sldId r:id="rId15" id="280"/>
    <p:sldId r:id="rId16" id="276"/>
    <p:sldId r:id="rId17" id="278"/>
    <p:sldId r:id="rId18" id="277"/>
  </p:sldIdLst>
  <p:sldSz cx="12192000" cy="6858000"/>
  <p:notesSz cx="6858000" cy="9144000"/>
  <p:custDataLst>
    <p:tags r:id="rId22"/>
  </p:custDataLst>
  <p:embeddedFontLst>
    <p:embeddedFont>
      <p:font typeface="WPS Special 1"/>
      <p:regular r:id="rId23"/>
    </p:embeddedFont>
  </p:embeddedFontLst>
  <p:defaultTextStyle>
    <a:defPPr>
      <a:defRPr lang="zh-CN"/>
    </a:defPPr>
    <a:lvl1pPr algn="l" marL="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eaLnBrk="1" latinLnBrk="0" hangingPunct="1" rtl="false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22" Type="http://schemas.openxmlformats.org/officeDocument/2006/relationships/tags" Target="tags/tag80.xml" /><Relationship Id="rId21" Type="http://schemas.openxmlformats.org/officeDocument/2006/relationships/tableStyles" Target="tableStyles.xml" /><Relationship Id="rId20" Type="http://schemas.openxmlformats.org/officeDocument/2006/relationships/viewProps" Target="viewProps.xml" /><Relationship Id="rId2" Type="http://schemas.openxmlformats.org/officeDocument/2006/relationships/theme" Target="theme/theme1.xml" /><Relationship Id="rId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1" Type="http://schemas.openxmlformats.org/officeDocument/2006/relationships/slide" Target="slides/slide9.xml" /><Relationship Id="rId10" Type="http://schemas.openxmlformats.org/officeDocument/2006/relationships/slide" Target="slides/slide8.xml" /><Relationship Id="rId13" Type="http://schemas.openxmlformats.org/officeDocument/2006/relationships/slide" Target="slides/slide11.xml" /><Relationship Id="rId12" Type="http://schemas.openxmlformats.org/officeDocument/2006/relationships/slide" Target="slides/slide10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5" Type="http://schemas.openxmlformats.org/officeDocument/2006/relationships/slide" Target="slides/slide13.xml" /><Relationship Id="rId14" Type="http://schemas.openxmlformats.org/officeDocument/2006/relationships/slide" Target="slides/slide12.xml" /><Relationship Id="rId17" Type="http://schemas.openxmlformats.org/officeDocument/2006/relationships/slide" Target="slides/slide15.xml" /><Relationship Id="rId16" Type="http://schemas.openxmlformats.org/officeDocument/2006/relationships/slide" Target="slides/slide14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18" Type="http://schemas.openxmlformats.org/officeDocument/2006/relationships/slide" Target="slides/slide16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23" Type="http://schemas.openxmlformats.org/officeDocument/2006/relationships/font" Target="fonts/WPS_Specail_1.fntdata" 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5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image" Target="../media/image26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5.wmf"/><Relationship Id="rId1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7.xml"/><Relationship Id="rId7" Type="http://schemas.openxmlformats.org/officeDocument/2006/relationships/image" Target="../media/image30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0.bin"/><Relationship Id="rId10" Type="http://schemas.openxmlformats.org/officeDocument/2006/relationships/vmlDrawing" Target="../drawings/vmlDrawing8.v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LGMD2</a:t>
            </a:r>
            <a:r>
              <a:rPr lang="zh-CN" altLang="en-US"/>
              <a:t>的设计</a:t>
            </a:r>
            <a:r>
              <a:rPr lang="zh-CN" altLang="en-US"/>
              <a:t>思路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63265" y="4983480"/>
            <a:ext cx="7268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</a:t>
            </a:r>
            <a:r>
              <a:rPr lang="en-US" altLang="zh-CN"/>
              <a:t>  </a:t>
            </a:r>
            <a:r>
              <a:rPr lang="zh-CN" altLang="en-US"/>
              <a:t>大数据技术与工程</a:t>
            </a:r>
            <a:r>
              <a:rPr lang="en-US" altLang="zh-CN"/>
              <a:t>     2112215090  	</a:t>
            </a:r>
            <a:r>
              <a:rPr lang="zh-CN" altLang="en-US"/>
              <a:t>孟振</a:t>
            </a:r>
            <a:r>
              <a:rPr lang="zh-CN" altLang="en-US"/>
              <a:t>川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9075"/>
            <a:ext cx="10604500" cy="5048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57550" y="2857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正确的卷积过程，时刻防止下标</a:t>
            </a:r>
            <a:r>
              <a:rPr lang="zh-CN" altLang="en-US"/>
              <a:t>越界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239010" y="85090"/>
            <a:ext cx="8096250" cy="562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/>
              <a:t>如何快速的计算</a:t>
            </a:r>
            <a:r>
              <a:rPr lang="en-US" altLang="zh-CN" sz="2400"/>
              <a:t>Son</a:t>
            </a:r>
            <a:r>
              <a:rPr lang="zh-CN" altLang="en-US" sz="2400"/>
              <a:t>的输出？理清各个参数的</a:t>
            </a:r>
            <a:r>
              <a:rPr lang="zh-CN" altLang="en-US" sz="2400"/>
              <a:t>依赖关系</a:t>
            </a:r>
            <a:endParaRPr lang="zh-CN" altLang="en-US" sz="240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420" y="807085"/>
          <a:ext cx="4713605" cy="176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781300" imgH="1739900" progId="Equation.KSEE3">
                  <p:embed/>
                </p:oleObj>
              </mc:Choice>
              <mc:Fallback>
                <p:oleObj name="" r:id="rId1" imgW="2781300" imgH="1739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420" y="807085"/>
                        <a:ext cx="4713605" cy="176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4942205" y="1195705"/>
            <a:ext cx="22225" cy="1606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32715" y="3007360"/>
            <a:ext cx="9641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滤波，需要计算两次</a:t>
            </a:r>
            <a:r>
              <a:rPr lang="en-US" altLang="zh-CN"/>
              <a:t>PM(t)</a:t>
            </a:r>
            <a:r>
              <a:rPr lang="zh-CN" altLang="en-US"/>
              <a:t>吗？</a:t>
            </a:r>
            <a:r>
              <a:rPr lang="en-US" altLang="zh-CN"/>
              <a:t> </a:t>
            </a:r>
            <a:r>
              <a:rPr lang="zh-CN" altLang="en-US"/>
              <a:t>不需要</a:t>
            </a:r>
            <a:r>
              <a:rPr lang="en-US" altLang="zh-CN"/>
              <a:t> </a:t>
            </a:r>
            <a:r>
              <a:rPr lang="zh-CN" altLang="en-US"/>
              <a:t>，</a:t>
            </a:r>
            <a:r>
              <a:rPr lang="en-US" altLang="zh-CN"/>
              <a:t>Son(x,y,t)</a:t>
            </a:r>
            <a:r>
              <a:rPr lang="zh-CN" altLang="en-US"/>
              <a:t>的计算会用到</a:t>
            </a:r>
            <a:r>
              <a:rPr lang="en-US" altLang="zh-CN"/>
              <a:t>PM(t),PM(t-1) Son(x,y,t+1)</a:t>
            </a:r>
            <a:r>
              <a:rPr lang="zh-CN" altLang="en-US"/>
              <a:t>的计算会用到</a:t>
            </a:r>
            <a:r>
              <a:rPr lang="en-US" altLang="zh-CN"/>
              <a:t>PM(t),</a:t>
            </a:r>
            <a:r>
              <a:rPr lang="zh-CN" altLang="en-US"/>
              <a:t>你大概在写程序的时候可以使用这样的思路</a:t>
            </a:r>
            <a:r>
              <a:rPr lang="en-US" altLang="zh-CN"/>
              <a:t>.............. 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" y="3594100"/>
            <a:ext cx="12191365" cy="3348990"/>
          </a:xfrm>
          <a:prstGeom prst="rect">
            <a:avLst/>
          </a:prstGeom>
        </p:spPr>
      </p:pic>
      <p:cxnSp>
        <p:nvCxnSpPr>
          <p:cNvPr id="5" name="曲线连接符 4"/>
          <p:cNvCxnSpPr/>
          <p:nvPr/>
        </p:nvCxnSpPr>
        <p:spPr>
          <a:xfrm flipV="1">
            <a:off x="4726940" y="718820"/>
            <a:ext cx="695325" cy="198120"/>
          </a:xfrm>
          <a:prstGeom prst="curvedConnector3">
            <a:avLst>
              <a:gd name="adj1" fmla="val 5004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561330" y="647700"/>
            <a:ext cx="20593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6"/>
                </a:solidFill>
              </a:rPr>
              <a:t>最终别忘了这个整流哟</a:t>
            </a:r>
            <a:endParaRPr lang="zh-CN" altLang="en-US" sz="1400">
              <a:solidFill>
                <a:schemeClr val="accent6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cxnSp>
        <p:nvCxnSpPr>
          <p:cNvPr id="3" name="曲线连接符 2"/>
          <p:cNvCxnSpPr>
            <a:endCxn id="4" idx="0"/>
          </p:cNvCxnSpPr>
          <p:nvPr/>
        </p:nvCxnSpPr>
        <p:spPr>
          <a:xfrm rot="5400000" flipV="1">
            <a:off x="4926330" y="728980"/>
            <a:ext cx="2120265" cy="967105"/>
          </a:xfrm>
          <a:prstGeom prst="curvedConnector3">
            <a:avLst>
              <a:gd name="adj1" fmla="val 500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28335" y="2272665"/>
            <a:ext cx="1482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accent1"/>
                </a:solidFill>
              </a:rPr>
              <a:t>用来计算</a:t>
            </a:r>
            <a:r>
              <a:rPr lang="en-US" altLang="zh-CN" sz="1000">
                <a:solidFill>
                  <a:schemeClr val="accent1"/>
                </a:solidFill>
              </a:rPr>
              <a:t>PM(x,y,t)</a:t>
            </a:r>
            <a:endParaRPr lang="en-US" altLang="zh-CN" sz="1000">
              <a:solidFill>
                <a:schemeClr val="accent1"/>
              </a:solidFill>
            </a:endParaRPr>
          </a:p>
        </p:txBody>
      </p:sp>
      <p:cxnSp>
        <p:nvCxnSpPr>
          <p:cNvPr id="5" name="曲线连接符 4"/>
          <p:cNvCxnSpPr/>
          <p:nvPr/>
        </p:nvCxnSpPr>
        <p:spPr>
          <a:xfrm rot="5400000" flipV="1">
            <a:off x="6506210" y="241935"/>
            <a:ext cx="1893570" cy="1714500"/>
          </a:xfrm>
          <a:prstGeom prst="curvedConnector3">
            <a:avLst>
              <a:gd name="adj1" fmla="val 5003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62215" y="2172970"/>
            <a:ext cx="1987550" cy="375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accent1"/>
                </a:solidFill>
              </a:rPr>
              <a:t>传入的</a:t>
            </a:r>
            <a:r>
              <a:rPr lang="en-US" altLang="zh-CN" sz="1000">
                <a:solidFill>
                  <a:schemeClr val="accent1"/>
                </a:solidFill>
              </a:rPr>
              <a:t>PM(x,y,t-1)</a:t>
            </a:r>
            <a:endParaRPr lang="en-US" altLang="zh-CN" sz="1000">
              <a:solidFill>
                <a:schemeClr val="accent1"/>
              </a:solidFill>
            </a:endParaRPr>
          </a:p>
        </p:txBody>
      </p:sp>
      <p:cxnSp>
        <p:nvCxnSpPr>
          <p:cNvPr id="7" name="曲线连接符 6"/>
          <p:cNvCxnSpPr/>
          <p:nvPr/>
        </p:nvCxnSpPr>
        <p:spPr>
          <a:xfrm>
            <a:off x="7498715" y="267335"/>
            <a:ext cx="2749550" cy="1663700"/>
          </a:xfrm>
          <a:prstGeom prst="curvedConnector3">
            <a:avLst>
              <a:gd name="adj1" fmla="val 5002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688830" y="2134870"/>
            <a:ext cx="233108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accent1"/>
                </a:solidFill>
              </a:rPr>
              <a:t>计算</a:t>
            </a:r>
            <a:r>
              <a:rPr lang="en-US" altLang="zh-CN" sz="1000">
                <a:solidFill>
                  <a:schemeClr val="accent1"/>
                </a:solidFill>
              </a:rPr>
              <a:t>w1(t)</a:t>
            </a:r>
            <a:r>
              <a:rPr lang="zh-CN" altLang="en-US" sz="1000">
                <a:solidFill>
                  <a:schemeClr val="accent1"/>
                </a:solidFill>
              </a:rPr>
              <a:t>还是</a:t>
            </a:r>
            <a:r>
              <a:rPr lang="en-US" altLang="zh-CN" sz="1000">
                <a:solidFill>
                  <a:schemeClr val="accent1"/>
                </a:solidFill>
              </a:rPr>
              <a:t>w2(t)</a:t>
            </a:r>
            <a:endParaRPr lang="en-US" altLang="zh-CN" sz="1000">
              <a:solidFill>
                <a:schemeClr val="accent1"/>
              </a:solidFill>
            </a:endParaRPr>
          </a:p>
        </p:txBody>
      </p:sp>
      <p:cxnSp>
        <p:nvCxnSpPr>
          <p:cNvPr id="9" name="曲线连接符 8"/>
          <p:cNvCxnSpPr/>
          <p:nvPr/>
        </p:nvCxnSpPr>
        <p:spPr>
          <a:xfrm flipV="1">
            <a:off x="5467350" y="4198620"/>
            <a:ext cx="1466850" cy="1295400"/>
          </a:xfrm>
          <a:prstGeom prst="curvedConnector3">
            <a:avLst>
              <a:gd name="adj1" fmla="val 5004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584065" y="1169670"/>
            <a:ext cx="114427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>
                <a:solidFill>
                  <a:schemeClr val="accent3"/>
                </a:solidFill>
              </a:rPr>
              <a:t>用于计算</a:t>
            </a:r>
            <a:r>
              <a:rPr lang="en-US" altLang="zh-CN" sz="1000">
                <a:solidFill>
                  <a:schemeClr val="accent3"/>
                </a:solidFill>
              </a:rPr>
              <a:t>w1(t) </a:t>
            </a:r>
            <a:r>
              <a:rPr lang="zh-CN" altLang="en-US" sz="1000">
                <a:solidFill>
                  <a:schemeClr val="accent3"/>
                </a:solidFill>
              </a:rPr>
              <a:t>的</a:t>
            </a:r>
            <a:endParaRPr lang="zh-CN" altLang="en-US" sz="1000">
              <a:solidFill>
                <a:schemeClr val="accent3"/>
              </a:solidFill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2133" y="1226185"/>
          <a:ext cx="280035" cy="134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190500" imgH="177165" progId="Equation.KSEE3">
                  <p:embed/>
                </p:oleObj>
              </mc:Choice>
              <mc:Fallback>
                <p:oleObj name="" r:id="rId2" imgW="1905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2133" y="1226185"/>
                        <a:ext cx="280035" cy="134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226685" y="2865755"/>
            <a:ext cx="4064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accent3"/>
                </a:solidFill>
              </a:rPr>
              <a:t>用于计算</a:t>
            </a:r>
            <a:r>
              <a:rPr lang="en-US" altLang="zh-CN" sz="1000">
                <a:solidFill>
                  <a:schemeClr val="accent3"/>
                </a:solidFill>
              </a:rPr>
              <a:t>w2(t)</a:t>
            </a:r>
            <a:r>
              <a:rPr lang="zh-CN" altLang="en-US" sz="1000">
                <a:solidFill>
                  <a:schemeClr val="accent3"/>
                </a:solidFill>
              </a:rPr>
              <a:t>的</a:t>
            </a:r>
            <a:endParaRPr lang="zh-CN" altLang="en-US" sz="1000">
              <a:solidFill>
                <a:schemeClr val="accent3"/>
              </a:solidFill>
            </a:endParaRPr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48083" y="2891790"/>
          <a:ext cx="280670" cy="16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4" imgW="190500" imgH="177165" progId="Equation.KSEE3">
                  <p:embed/>
                </p:oleObj>
              </mc:Choice>
              <mc:Fallback>
                <p:oleObj name="" r:id="rId4" imgW="1905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083" y="2891790"/>
                        <a:ext cx="280670" cy="164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曲线连接符 18"/>
          <p:cNvCxnSpPr/>
          <p:nvPr/>
        </p:nvCxnSpPr>
        <p:spPr>
          <a:xfrm flipV="1">
            <a:off x="4425950" y="1442720"/>
            <a:ext cx="381000" cy="237490"/>
          </a:xfrm>
          <a:prstGeom prst="curvedConnector3">
            <a:avLst>
              <a:gd name="adj1" fmla="val 5016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>
            <a:off x="4533900" y="2433320"/>
            <a:ext cx="685800" cy="425450"/>
          </a:xfrm>
          <a:prstGeom prst="curvedConnector3">
            <a:avLst>
              <a:gd name="adj1" fmla="val 5009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016750" y="4122420"/>
            <a:ext cx="13912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00B050"/>
                </a:solidFill>
              </a:rPr>
              <a:t>取延迟矩阵的均值</a:t>
            </a:r>
            <a:endParaRPr lang="zh-CN" altLang="en-US" sz="1000">
              <a:solidFill>
                <a:srgbClr val="00B050"/>
              </a:solidFill>
            </a:endParaRPr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4337050" y="5494020"/>
            <a:ext cx="3474720" cy="607060"/>
          </a:xfrm>
          <a:prstGeom prst="curvedConnector3">
            <a:avLst>
              <a:gd name="adj1" fmla="val 5001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696200" y="5275580"/>
            <a:ext cx="2643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accent3"/>
                </a:solidFill>
              </a:rPr>
              <a:t>计算当前时刻的</a:t>
            </a:r>
            <a:r>
              <a:rPr lang="en-US" altLang="zh-CN" sz="1200">
                <a:solidFill>
                  <a:schemeClr val="accent3"/>
                </a:solidFill>
              </a:rPr>
              <a:t>P(x,y,t)</a:t>
            </a:r>
            <a:endParaRPr lang="en-US" altLang="zh-CN" sz="1200">
              <a:solidFill>
                <a:schemeClr val="accent3"/>
              </a:solidFill>
            </a:endParaRPr>
          </a:p>
        </p:txBody>
      </p:sp>
      <p:cxnSp>
        <p:nvCxnSpPr>
          <p:cNvPr id="24" name="曲线连接符 23"/>
          <p:cNvCxnSpPr>
            <a:endCxn id="25" idx="1"/>
          </p:cNvCxnSpPr>
          <p:nvPr/>
        </p:nvCxnSpPr>
        <p:spPr>
          <a:xfrm flipV="1">
            <a:off x="2800350" y="6541135"/>
            <a:ext cx="2419350" cy="112395"/>
          </a:xfrm>
          <a:prstGeom prst="curvedConnector3">
            <a:avLst>
              <a:gd name="adj1" fmla="val 500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219700" y="63106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7030A0"/>
                </a:solidFill>
              </a:rPr>
              <a:t>返回</a:t>
            </a:r>
            <a:r>
              <a:rPr lang="en-US" altLang="zh-CN" sz="1200">
                <a:solidFill>
                  <a:srgbClr val="7030A0"/>
                </a:solidFill>
              </a:rPr>
              <a:t>{w1(t),P(x,y,t)},</a:t>
            </a:r>
            <a:r>
              <a:rPr lang="zh-CN" altLang="en-US" sz="1200">
                <a:solidFill>
                  <a:srgbClr val="7030A0"/>
                </a:solidFill>
              </a:rPr>
              <a:t>其中</a:t>
            </a:r>
            <a:r>
              <a:rPr lang="en-US" altLang="zh-CN" sz="1200">
                <a:solidFill>
                  <a:srgbClr val="7030A0"/>
                </a:solidFill>
              </a:rPr>
              <a:t>P(x,y,t)</a:t>
            </a:r>
            <a:r>
              <a:rPr lang="zh-CN" altLang="en-US" sz="1200">
                <a:solidFill>
                  <a:srgbClr val="7030A0"/>
                </a:solidFill>
              </a:rPr>
              <a:t>作为下一次计算</a:t>
            </a:r>
            <a:r>
              <a:rPr lang="en-US" altLang="zh-CN" sz="1200">
                <a:solidFill>
                  <a:srgbClr val="7030A0"/>
                </a:solidFill>
              </a:rPr>
              <a:t>w(t+1)</a:t>
            </a:r>
            <a:r>
              <a:rPr lang="zh-CN" altLang="en-US" sz="1200">
                <a:solidFill>
                  <a:srgbClr val="7030A0"/>
                </a:solidFill>
              </a:rPr>
              <a:t>时刻的</a:t>
            </a:r>
            <a:r>
              <a:rPr lang="en-US" altLang="zh-CN" sz="1200">
                <a:solidFill>
                  <a:srgbClr val="7030A0"/>
                </a:solidFill>
              </a:rPr>
              <a:t>float</a:t>
            </a:r>
            <a:r>
              <a:rPr lang="zh-CN" altLang="en-US" sz="1200">
                <a:solidFill>
                  <a:srgbClr val="7030A0"/>
                </a:solidFill>
              </a:rPr>
              <a:t>参数</a:t>
            </a:r>
            <a:r>
              <a:rPr lang="en-US" altLang="zh-CN" sz="1200">
                <a:solidFill>
                  <a:srgbClr val="7030A0"/>
                </a:solidFill>
              </a:rPr>
              <a:t>‘</a:t>
            </a:r>
            <a:r>
              <a:rPr lang="zh-CN" altLang="en-US" sz="1200">
                <a:solidFill>
                  <a:srgbClr val="7030A0"/>
                </a:solidFill>
              </a:rPr>
              <a:t>；</a:t>
            </a:r>
            <a:endParaRPr lang="zh-CN" altLang="en-US" sz="1200">
              <a:solidFill>
                <a:srgbClr val="7030A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07155" y="263525"/>
            <a:ext cx="540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同理</a:t>
            </a:r>
            <a:r>
              <a:rPr lang="en-US" altLang="zh-CN"/>
              <a:t> </a:t>
            </a:r>
            <a:r>
              <a:rPr lang="zh-CN" altLang="en-US"/>
              <a:t>，</a:t>
            </a:r>
            <a:r>
              <a:rPr lang="en-US" altLang="zh-CN"/>
              <a:t>Soff</a:t>
            </a:r>
            <a:r>
              <a:rPr lang="zh-CN" altLang="en-US"/>
              <a:t>的输出你也应该会计算了</a:t>
            </a:r>
            <a:r>
              <a:rPr lang="en-US" altLang="zh-CN"/>
              <a:t>.........</a:t>
            </a:r>
            <a:endParaRPr lang="en-US" altLang="zh-CN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-28257" y="908685"/>
          <a:ext cx="4928870" cy="176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908300" imgH="1739900" progId="Equation.KSEE3">
                  <p:embed/>
                </p:oleObj>
              </mc:Choice>
              <mc:Fallback>
                <p:oleObj name="" r:id="rId1" imgW="2908300" imgH="1739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28257" y="908685"/>
                        <a:ext cx="4928870" cy="176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曲线连接符 5"/>
          <p:cNvCxnSpPr/>
          <p:nvPr/>
        </p:nvCxnSpPr>
        <p:spPr>
          <a:xfrm flipV="1">
            <a:off x="4726940" y="771525"/>
            <a:ext cx="685800" cy="145415"/>
          </a:xfrm>
          <a:prstGeom prst="curvedConnector3">
            <a:avLst>
              <a:gd name="adj1" fmla="val 5009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22265" y="718820"/>
            <a:ext cx="25171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accent6"/>
                </a:solidFill>
                <a:sym typeface="+mn-ea"/>
              </a:rPr>
              <a:t>最终别忘了这个整流哟</a:t>
            </a:r>
            <a:endParaRPr lang="zh-CN" altLang="en-US" sz="1400">
              <a:solidFill>
                <a:schemeClr val="accent6"/>
              </a:solidFill>
              <a:sym typeface="+mn-ea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4942205" y="1195705"/>
            <a:ext cx="22225" cy="1606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27550" y="3276600"/>
          <a:ext cx="313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3136900" imgH="304800" progId="Equation.KSEE3">
                  <p:embed/>
                </p:oleObj>
              </mc:Choice>
              <mc:Fallback>
                <p:oleObj name="" r:id="rId3" imgW="3136900" imgH="304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7550" y="3276600"/>
                        <a:ext cx="313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曲线连接符 1"/>
          <p:cNvCxnSpPr/>
          <p:nvPr/>
        </p:nvCxnSpPr>
        <p:spPr>
          <a:xfrm rot="5400000" flipV="1">
            <a:off x="264160" y="2948940"/>
            <a:ext cx="2253615" cy="37338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77975" y="443103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你大概可以将</a:t>
            </a:r>
            <a:r>
              <a:rPr lang="en-US" altLang="zh-CN" sz="1400"/>
              <a:t>w3</a:t>
            </a:r>
            <a:r>
              <a:rPr lang="zh-CN" altLang="en-US" sz="1400"/>
              <a:t>视为延迟矩阵的均值</a:t>
            </a:r>
            <a:endParaRPr lang="zh-CN" altLang="en-US" sz="1400"/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09015" y="306705"/>
            <a:ext cx="9639300" cy="710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让我们看一看最终的输出的大致程序思路，这与</a:t>
            </a:r>
            <a:r>
              <a:rPr lang="en-US" altLang="zh-CN"/>
              <a:t>LGMD1</a:t>
            </a:r>
            <a:r>
              <a:rPr lang="zh-CN" altLang="en-US"/>
              <a:t>有着许多相似的地方</a:t>
            </a:r>
            <a:r>
              <a:rPr lang="en-US" altLang="zh-CN"/>
              <a:t>.......................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7630" y="1189355"/>
            <a:ext cx="12138025" cy="5430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cxnSp>
        <p:nvCxnSpPr>
          <p:cNvPr id="8" name="曲线连接符 7"/>
          <p:cNvCxnSpPr/>
          <p:nvPr/>
        </p:nvCxnSpPr>
        <p:spPr>
          <a:xfrm flipV="1">
            <a:off x="7646670" y="1935480"/>
            <a:ext cx="1376045" cy="643890"/>
          </a:xfrm>
          <a:prstGeom prst="curvedConnector3">
            <a:avLst>
              <a:gd name="adj1" fmla="val 50023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229725" y="1741805"/>
            <a:ext cx="1635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92D050"/>
                </a:solidFill>
              </a:rPr>
              <a:t>线程等待</a:t>
            </a:r>
            <a:endParaRPr lang="zh-CN" altLang="en-US" sz="1200">
              <a:solidFill>
                <a:srgbClr val="92D050"/>
              </a:solidFill>
            </a:endParaRPr>
          </a:p>
        </p:txBody>
      </p:sp>
      <p:cxnSp>
        <p:nvCxnSpPr>
          <p:cNvPr id="10" name="曲线连接符 9"/>
          <p:cNvCxnSpPr/>
          <p:nvPr/>
        </p:nvCxnSpPr>
        <p:spPr>
          <a:xfrm flipV="1">
            <a:off x="7164705" y="3274695"/>
            <a:ext cx="1323975" cy="1141730"/>
          </a:xfrm>
          <a:prstGeom prst="curvedConnector3">
            <a:avLst>
              <a:gd name="adj1" fmla="val 50024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33130" y="3264535"/>
            <a:ext cx="16351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92D050"/>
                </a:solidFill>
              </a:rPr>
              <a:t>得到</a:t>
            </a:r>
            <a:r>
              <a:rPr lang="en-US" altLang="zh-CN" sz="1200">
                <a:solidFill>
                  <a:srgbClr val="92D050"/>
                </a:solidFill>
              </a:rPr>
              <a:t>S(x,y,t)</a:t>
            </a:r>
            <a:r>
              <a:rPr lang="zh-CN" altLang="en-US" sz="1200">
                <a:solidFill>
                  <a:srgbClr val="92D050"/>
                </a:solidFill>
              </a:rPr>
              <a:t>的输出</a:t>
            </a:r>
            <a:endParaRPr lang="zh-CN" altLang="en-US" sz="1200">
              <a:solidFill>
                <a:srgbClr val="92D050"/>
              </a:solidFill>
            </a:endParaRPr>
          </a:p>
        </p:txBody>
      </p:sp>
      <p:cxnSp>
        <p:nvCxnSpPr>
          <p:cNvPr id="12" name="曲线连接符 11"/>
          <p:cNvCxnSpPr/>
          <p:nvPr/>
        </p:nvCxnSpPr>
        <p:spPr>
          <a:xfrm flipV="1">
            <a:off x="9001760" y="4225925"/>
            <a:ext cx="1039495" cy="468630"/>
          </a:xfrm>
          <a:prstGeom prst="curvedConnector3">
            <a:avLst>
              <a:gd name="adj1" fmla="val 5003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168255" y="4255770"/>
            <a:ext cx="1635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92D050"/>
                </a:solidFill>
              </a:rPr>
              <a:t>通过均匀的卷积核来去除</a:t>
            </a:r>
            <a:r>
              <a:rPr lang="en-US" altLang="zh-CN" sz="1200">
                <a:solidFill>
                  <a:srgbClr val="92D050"/>
                </a:solidFill>
              </a:rPr>
              <a:t>S</a:t>
            </a:r>
            <a:r>
              <a:rPr lang="zh-CN" altLang="en-US" sz="1200">
                <a:solidFill>
                  <a:srgbClr val="92D050"/>
                </a:solidFill>
              </a:rPr>
              <a:t>孤立的噪声点</a:t>
            </a:r>
            <a:endParaRPr lang="zh-CN" altLang="en-US" sz="1200">
              <a:solidFill>
                <a:srgbClr val="92D050"/>
              </a:solidFill>
            </a:endParaRPr>
          </a:p>
        </p:txBody>
      </p:sp>
      <p:cxnSp>
        <p:nvCxnSpPr>
          <p:cNvPr id="14" name="曲线连接符 13"/>
          <p:cNvCxnSpPr/>
          <p:nvPr/>
        </p:nvCxnSpPr>
        <p:spPr>
          <a:xfrm flipV="1">
            <a:off x="6954520" y="5787390"/>
            <a:ext cx="1771650" cy="443865"/>
          </a:xfrm>
          <a:prstGeom prst="curvedConnector3">
            <a:avLst>
              <a:gd name="adj1" fmla="val 5003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802370" y="4855845"/>
            <a:ext cx="2489835" cy="163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rgbClr val="92D050"/>
                </a:solidFill>
              </a:rPr>
              <a:t>cpu</a:t>
            </a:r>
            <a:r>
              <a:rPr lang="zh-CN" altLang="en-US" sz="1200">
                <a:solidFill>
                  <a:srgbClr val="92D050"/>
                </a:solidFill>
              </a:rPr>
              <a:t>的精度很高，会出现</a:t>
            </a:r>
            <a:r>
              <a:rPr lang="en-US" altLang="zh-CN" sz="1200">
                <a:solidFill>
                  <a:srgbClr val="92D050"/>
                </a:solidFill>
              </a:rPr>
              <a:t>e-12</a:t>
            </a:r>
            <a:r>
              <a:rPr lang="zh-CN" altLang="en-US" sz="1200">
                <a:solidFill>
                  <a:srgbClr val="92D050"/>
                </a:solidFill>
              </a:rPr>
              <a:t>这么小的</a:t>
            </a:r>
            <a:r>
              <a:rPr lang="zh-CN" altLang="en-US" sz="1200">
                <a:solidFill>
                  <a:srgbClr val="92D050"/>
                </a:solidFill>
              </a:rPr>
              <a:t>数据，我想去除掉</a:t>
            </a:r>
            <a:r>
              <a:rPr lang="en-US" altLang="zh-CN" sz="1200">
                <a:solidFill>
                  <a:srgbClr val="92D050"/>
                </a:solidFill>
              </a:rPr>
              <a:t>G</a:t>
            </a:r>
            <a:r>
              <a:rPr lang="zh-CN" altLang="en-US" sz="1200">
                <a:solidFill>
                  <a:srgbClr val="92D050"/>
                </a:solidFill>
              </a:rPr>
              <a:t>一些不明显的很接近黑色的像素点，因为这些像素的决定权很小</a:t>
            </a:r>
            <a:r>
              <a:rPr lang="en-US" altLang="zh-CN" sz="1200">
                <a:solidFill>
                  <a:srgbClr val="92D050"/>
                </a:solidFill>
              </a:rPr>
              <a:t>.........................</a:t>
            </a:r>
            <a:endParaRPr lang="en-US" altLang="zh-CN" sz="1200">
              <a:solidFill>
                <a:srgbClr val="92D050"/>
              </a:solidFill>
            </a:endParaRPr>
          </a:p>
          <a:p>
            <a:endParaRPr lang="en-US" altLang="zh-CN" sz="900">
              <a:solidFill>
                <a:schemeClr val="accent1">
                  <a:lumMod val="60000"/>
                  <a:lumOff val="40000"/>
                </a:schemeClr>
              </a:solidFill>
              <a:latin typeface="站酷小薇LOGO体" panose="02010600010101010101" charset="-122"/>
              <a:ea typeface="站酷小薇LOGO体" panose="02010600010101010101" charset="-122"/>
            </a:endParaRPr>
          </a:p>
          <a:p>
            <a:r>
              <a:rPr lang="en-US" altLang="zh-CN" sz="900">
                <a:solidFill>
                  <a:schemeClr val="accent4">
                    <a:lumMod val="75000"/>
                  </a:schemeClr>
                </a:solidFill>
                <a:latin typeface="站酷小薇LOGO体" panose="02010600010101010101" charset="-122"/>
                <a:ea typeface="站酷小薇LOGO体" panose="02010600010101010101" charset="-122"/>
              </a:rPr>
              <a:t>IF G(x,y,t)&gt;0.0001 THEN:</a:t>
            </a:r>
            <a:endParaRPr lang="en-US" altLang="zh-CN" sz="900">
              <a:solidFill>
                <a:schemeClr val="accent4">
                  <a:lumMod val="75000"/>
                </a:schemeClr>
              </a:solidFill>
              <a:latin typeface="站酷小薇LOGO体" panose="02010600010101010101" charset="-122"/>
              <a:ea typeface="站酷小薇LOGO体" panose="02010600010101010101" charset="-122"/>
            </a:endParaRPr>
          </a:p>
          <a:p>
            <a:pPr indent="457200"/>
            <a:r>
              <a:rPr lang="en-US" altLang="zh-CN" sz="900">
                <a:solidFill>
                  <a:schemeClr val="accent4">
                    <a:lumMod val="75000"/>
                  </a:schemeClr>
                </a:solidFill>
                <a:latin typeface="站酷小薇LOGO体" panose="02010600010101010101" charset="-122"/>
                <a:ea typeface="站酷小薇LOGO体" panose="02010600010101010101" charset="-122"/>
              </a:rPr>
              <a:t>G(x,y,t)    SAVE</a:t>
            </a:r>
            <a:endParaRPr lang="en-US" altLang="zh-CN" sz="900">
              <a:solidFill>
                <a:schemeClr val="accent4">
                  <a:lumMod val="75000"/>
                </a:schemeClr>
              </a:solidFill>
              <a:latin typeface="站酷小薇LOGO体" panose="02010600010101010101" charset="-122"/>
              <a:ea typeface="站酷小薇LOGO体" panose="02010600010101010101" charset="-122"/>
            </a:endParaRPr>
          </a:p>
          <a:p>
            <a:pPr indent="0"/>
            <a:r>
              <a:rPr lang="en-US" altLang="zh-CN" sz="900">
                <a:solidFill>
                  <a:schemeClr val="accent4">
                    <a:lumMod val="75000"/>
                  </a:schemeClr>
                </a:solidFill>
                <a:latin typeface="站酷小薇LOGO体" panose="02010600010101010101" charset="-122"/>
                <a:ea typeface="站酷小薇LOGO体" panose="02010600010101010101" charset="-122"/>
              </a:rPr>
              <a:t>ELSE:</a:t>
            </a:r>
            <a:endParaRPr lang="en-US" altLang="zh-CN" sz="900">
              <a:solidFill>
                <a:schemeClr val="accent4">
                  <a:lumMod val="75000"/>
                </a:schemeClr>
              </a:solidFill>
              <a:latin typeface="站酷小薇LOGO体" panose="02010600010101010101" charset="-122"/>
              <a:ea typeface="站酷小薇LOGO体" panose="02010600010101010101" charset="-122"/>
            </a:endParaRPr>
          </a:p>
          <a:p>
            <a:pPr indent="457200"/>
            <a:r>
              <a:rPr lang="en-US" altLang="zh-CN" sz="900">
                <a:solidFill>
                  <a:schemeClr val="accent4">
                    <a:lumMod val="75000"/>
                  </a:schemeClr>
                </a:solidFill>
                <a:latin typeface="站酷小薇LOGO体" panose="02010600010101010101" charset="-122"/>
                <a:ea typeface="站酷小薇LOGO体" panose="02010600010101010101" charset="-122"/>
              </a:rPr>
              <a:t>G(x,y,t)=</a:t>
            </a:r>
            <a:r>
              <a:rPr lang="en-US" altLang="zh-CN" sz="900">
                <a:solidFill>
                  <a:schemeClr val="accent4">
                    <a:lumMod val="75000"/>
                  </a:schemeClr>
                </a:solidFill>
              </a:rPr>
              <a:t>0</a:t>
            </a:r>
            <a:endParaRPr lang="en-US" altLang="zh-CN" sz="90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46670" y="3007360"/>
          <a:ext cx="421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4216400" imgH="228600" progId="Equation.KSEE3">
                  <p:embed/>
                </p:oleObj>
              </mc:Choice>
              <mc:Fallback>
                <p:oleObj name="" r:id="rId2" imgW="4216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46670" y="3007360"/>
                        <a:ext cx="4216400" cy="2286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6170" y="3811270"/>
          <a:ext cx="313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3136900" imgH="304800" progId="Equation.KSEE3">
                  <p:embed/>
                </p:oleObj>
              </mc:Choice>
              <mc:Fallback>
                <p:oleObj name="" r:id="rId4" imgW="3136900" imgH="304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26170" y="3811270"/>
                        <a:ext cx="3136900" cy="3048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949950" y="3327400"/>
          <a:ext cx="292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6" imgW="292100" imgH="203200" progId="Equation.KSEE3">
                  <p:embed/>
                </p:oleObj>
              </mc:Choice>
              <mc:Fallback>
                <p:oleObj name="" r:id="rId6" imgW="292100" imgH="203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9950" y="3327400"/>
                        <a:ext cx="292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曲线连接符 1"/>
          <p:cNvCxnSpPr/>
          <p:nvPr/>
        </p:nvCxnSpPr>
        <p:spPr>
          <a:xfrm flipV="1">
            <a:off x="6358890" y="1356995"/>
            <a:ext cx="651510" cy="66040"/>
          </a:xfrm>
          <a:prstGeom prst="curvedConnector3">
            <a:avLst>
              <a:gd name="adj1" fmla="val 500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曲线连接符 3"/>
          <p:cNvCxnSpPr/>
          <p:nvPr/>
        </p:nvCxnSpPr>
        <p:spPr>
          <a:xfrm flipV="1">
            <a:off x="6644005" y="1818005"/>
            <a:ext cx="483235" cy="102870"/>
          </a:xfrm>
          <a:prstGeom prst="curvedConnector3">
            <a:avLst>
              <a:gd name="adj1" fmla="val 5006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82790" y="1195070"/>
            <a:ext cx="1035050" cy="267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solidFill>
                  <a:srgbClr val="FF0000"/>
                </a:solidFill>
              </a:rPr>
              <a:t>thread_1</a:t>
            </a:r>
            <a:endParaRPr lang="en-US" altLang="zh-CN" sz="14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64705" y="1622425"/>
            <a:ext cx="895985" cy="3124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solidFill>
                  <a:srgbClr val="FF0000"/>
                </a:solidFill>
              </a:rPr>
              <a:t>thread_2</a:t>
            </a:r>
            <a:endParaRPr lang="en-US" altLang="zh-CN" sz="1400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66005" y="3289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/>
              <a:t>展望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77215" y="1193165"/>
            <a:ext cx="1053211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在极端的恶劣天气下，视觉系统如何更加的有效工作</a:t>
            </a:r>
            <a:r>
              <a:rPr lang="en-US" altLang="zh-CN"/>
              <a:t>............................................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" y="1819910"/>
            <a:ext cx="3886200" cy="251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1819910"/>
            <a:ext cx="3790950" cy="251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4396105"/>
            <a:ext cx="3886200" cy="2404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10" y="4396105"/>
            <a:ext cx="3790950" cy="2404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060" y="1819910"/>
            <a:ext cx="3747135" cy="25152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60" y="4396105"/>
            <a:ext cx="3748405" cy="2403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79750" y="838200"/>
            <a:ext cx="5530850" cy="1804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/>
              <a:t>谢谢大家的观看</a:t>
            </a:r>
            <a:endParaRPr lang="zh-CN" altLang="en-US" sz="60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986530" y="4172585"/>
            <a:ext cx="476885" cy="142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/>
              <a:t>soff</a:t>
            </a:r>
            <a:endParaRPr lang="en-US" altLang="zh-CN" sz="1000"/>
          </a:p>
        </p:txBody>
      </p:sp>
      <p:sp>
        <p:nvSpPr>
          <p:cNvPr id="5" name="直角三角形 4"/>
          <p:cNvSpPr/>
          <p:nvPr/>
        </p:nvSpPr>
        <p:spPr>
          <a:xfrm>
            <a:off x="6779260" y="6206490"/>
            <a:ext cx="1166495" cy="651510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Lamina</a:t>
            </a:r>
            <a:endParaRPr lang="en-US" altLang="zh-CN" sz="800"/>
          </a:p>
        </p:txBody>
      </p:sp>
      <p:sp>
        <p:nvSpPr>
          <p:cNvPr id="6" name="等腰三角形 5"/>
          <p:cNvSpPr/>
          <p:nvPr/>
        </p:nvSpPr>
        <p:spPr>
          <a:xfrm>
            <a:off x="5485130" y="6060440"/>
            <a:ext cx="1294130" cy="797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Reti</a:t>
            </a:r>
            <a:r>
              <a:rPr lang="en-US" altLang="zh-CN" sz="1000"/>
              <a:t>na</a:t>
            </a:r>
            <a:endParaRPr lang="en-US" altLang="zh-CN" sz="1000"/>
          </a:p>
        </p:txBody>
      </p:sp>
      <p:sp>
        <p:nvSpPr>
          <p:cNvPr id="7" name="直角三角形 6"/>
          <p:cNvSpPr/>
          <p:nvPr/>
        </p:nvSpPr>
        <p:spPr>
          <a:xfrm>
            <a:off x="9569450" y="5943600"/>
            <a:ext cx="1536700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lobula</a:t>
            </a:r>
            <a:endParaRPr lang="en-US" altLang="zh-CN" sz="1400"/>
          </a:p>
          <a:p>
            <a:pPr algn="ctr"/>
            <a:endParaRPr lang="en-US" altLang="zh-CN" sz="1400"/>
          </a:p>
        </p:txBody>
      </p:sp>
      <p:sp>
        <p:nvSpPr>
          <p:cNvPr id="8" name="流程图: 摘录 7"/>
          <p:cNvSpPr/>
          <p:nvPr/>
        </p:nvSpPr>
        <p:spPr>
          <a:xfrm>
            <a:off x="7945755" y="5680075"/>
            <a:ext cx="1623695" cy="1177925"/>
          </a:xfrm>
          <a:prstGeom prst="flowChartExtra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/>
              <a:t>medulla</a:t>
            </a:r>
            <a:endParaRPr lang="en-US" altLang="zh-CN" sz="1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029200" y="532765"/>
            <a:ext cx="1797685" cy="343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solidFill>
                  <a:srgbClr val="FF0000"/>
                </a:solidFill>
                <a:latin typeface="站酷小薇LOGO体" panose="02010600010101010101" charset="-122"/>
                <a:ea typeface="站酷小薇LOGO体" panose="02010600010101010101" charset="-122"/>
              </a:rPr>
              <a:t>std::thread thd2;</a:t>
            </a:r>
            <a:endParaRPr lang="en-US" altLang="zh-CN" sz="1400">
              <a:solidFill>
                <a:srgbClr val="FF0000"/>
              </a:solidFill>
              <a:latin typeface="站酷小薇LOGO体" panose="02010600010101010101" charset="-122"/>
              <a:ea typeface="站酷小薇LOGO体" panose="02010600010101010101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806950" y="819150"/>
            <a:ext cx="800100" cy="48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71450" y="165100"/>
            <a:ext cx="1765935" cy="487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solidFill>
                  <a:srgbClr val="FF0000"/>
                </a:solidFill>
                <a:latin typeface="站酷小薇LOGO体" panose="02010600010101010101" charset="-122"/>
                <a:ea typeface="站酷小薇LOGO体" panose="02010600010101010101" charset="-122"/>
                <a:sym typeface="+mn-ea"/>
              </a:rPr>
              <a:t>std::thread thd1;</a:t>
            </a:r>
            <a:endParaRPr lang="en-US" altLang="zh-CN" sz="1400">
              <a:solidFill>
                <a:srgbClr val="FF0000"/>
              </a:solidFill>
              <a:latin typeface="站酷小薇LOGO体" panose="02010600010101010101" charset="-122"/>
              <a:ea typeface="站酷小薇LOGO体" panose="02010600010101010101" charset="-122"/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482600" y="584200"/>
            <a:ext cx="368300" cy="552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直角三角形 1"/>
          <p:cNvSpPr/>
          <p:nvPr/>
        </p:nvSpPr>
        <p:spPr>
          <a:xfrm>
            <a:off x="5361940" y="6206490"/>
            <a:ext cx="1166495" cy="651510"/>
          </a:xfrm>
          <a:prstGeom prst="rt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800"/>
              <a:t>Lamina</a:t>
            </a:r>
            <a:endParaRPr lang="en-US" altLang="zh-CN" sz="800"/>
          </a:p>
        </p:txBody>
      </p:sp>
      <p:sp>
        <p:nvSpPr>
          <p:cNvPr id="7" name="等腰三角形 6"/>
          <p:cNvSpPr/>
          <p:nvPr/>
        </p:nvSpPr>
        <p:spPr>
          <a:xfrm>
            <a:off x="6590030" y="6060440"/>
            <a:ext cx="1294130" cy="7975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Reti</a:t>
            </a:r>
            <a:r>
              <a:rPr lang="en-US" altLang="zh-CN" sz="1000"/>
              <a:t>na</a:t>
            </a:r>
            <a:endParaRPr lang="en-US" altLang="zh-CN" sz="1000"/>
          </a:p>
        </p:txBody>
      </p:sp>
      <p:sp>
        <p:nvSpPr>
          <p:cNvPr id="8" name="直角三角形 7"/>
          <p:cNvSpPr/>
          <p:nvPr/>
        </p:nvSpPr>
        <p:spPr>
          <a:xfrm>
            <a:off x="7945755" y="5943600"/>
            <a:ext cx="1536700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lobula</a:t>
            </a:r>
            <a:endParaRPr lang="en-US" altLang="zh-CN" sz="1400"/>
          </a:p>
          <a:p>
            <a:pPr algn="ctr"/>
            <a:endParaRPr lang="en-US" altLang="zh-CN" sz="1400"/>
          </a:p>
        </p:txBody>
      </p:sp>
      <p:sp>
        <p:nvSpPr>
          <p:cNvPr id="10" name="流程图: 摘录 9"/>
          <p:cNvSpPr/>
          <p:nvPr/>
        </p:nvSpPr>
        <p:spPr>
          <a:xfrm>
            <a:off x="9607550" y="5680075"/>
            <a:ext cx="1623695" cy="1177925"/>
          </a:xfrm>
          <a:prstGeom prst="flowChartExtra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/>
              <a:t>medulla</a:t>
            </a:r>
            <a:endParaRPr lang="en-US" altLang="zh-CN" sz="1400"/>
          </a:p>
        </p:txBody>
      </p:sp>
      <p:sp>
        <p:nvSpPr>
          <p:cNvPr id="13" name="文本框 12"/>
          <p:cNvSpPr txBox="1"/>
          <p:nvPr/>
        </p:nvSpPr>
        <p:spPr>
          <a:xfrm>
            <a:off x="4037965" y="4064635"/>
            <a:ext cx="4115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 sz="1200"/>
              <a:t>ff</a:t>
            </a:r>
            <a:endParaRPr lang="en-US" altLang="zh-CN" sz="120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469765" y="2984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光感受器是如何采集数据</a:t>
            </a:r>
            <a:r>
              <a:rPr lang="zh-CN" altLang="en-US"/>
              <a:t>的？</a:t>
            </a:r>
            <a:endParaRPr lang="zh-CN" altLang="en-US" sz="1200"/>
          </a:p>
        </p:txBody>
      </p:sp>
      <p:graphicFrame>
        <p:nvGraphicFramePr>
          <p:cNvPr id="7" name="对象 6"/>
          <p:cNvGraphicFramePr/>
          <p:nvPr/>
        </p:nvGraphicFramePr>
        <p:xfrm>
          <a:off x="42228" y="755333"/>
          <a:ext cx="7393940" cy="50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4902835" imgH="492125" progId="Equation.KSEE3">
                  <p:embed/>
                </p:oleObj>
              </mc:Choice>
              <mc:Fallback>
                <p:oleObj name="" r:id="rId1" imgW="4902835" imgH="492125" progId="Equation.KSEE3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228" y="755333"/>
                        <a:ext cx="7393940" cy="50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8200"/>
            <a:ext cx="12066270" cy="4711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70" y="0"/>
            <a:ext cx="2565400" cy="3721100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flipV="1">
            <a:off x="5307965" y="2533650"/>
            <a:ext cx="5327015" cy="1384300"/>
          </a:xfrm>
          <a:prstGeom prst="curvedConnector3">
            <a:avLst>
              <a:gd name="adj1" fmla="val 50006"/>
            </a:avLst>
          </a:prstGeom>
          <a:ln>
            <a:solidFill>
              <a:schemeClr val="accent6">
                <a:lumMod val="50000"/>
              </a:schemeClr>
            </a:solidFill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flipV="1">
            <a:off x="7955280" y="2692400"/>
            <a:ext cx="1962150" cy="965200"/>
          </a:xfrm>
          <a:prstGeom prst="curvedConnector3">
            <a:avLst>
              <a:gd name="adj1" fmla="val 50032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flipV="1">
            <a:off x="5231130" y="2108200"/>
            <a:ext cx="4933950" cy="1498600"/>
          </a:xfrm>
          <a:prstGeom prst="curvedConnector3">
            <a:avLst>
              <a:gd name="adj1" fmla="val 50013"/>
            </a:avLst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658745" y="1879600"/>
            <a:ext cx="3858895" cy="20383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517640" y="1676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P(x,y,t)                                                 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870835" y="222250"/>
            <a:ext cx="4464050" cy="601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半波整流是为了什么？</a:t>
            </a:r>
            <a:r>
              <a:rPr lang="en-US" altLang="zh-CN"/>
              <a:t>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亮的更亮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暗的更暗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118" y="635000"/>
          <a:ext cx="7836535" cy="1602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857500" imgH="1524000" progId="Equation.KSEE3">
                  <p:embed/>
                </p:oleObj>
              </mc:Choice>
              <mc:Fallback>
                <p:oleObj name="" r:id="rId1" imgW="2857500" imgH="1524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118" y="635000"/>
                        <a:ext cx="7836535" cy="1602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65" y="2276475"/>
            <a:ext cx="12191365" cy="4486275"/>
          </a:xfrm>
          <a:prstGeom prst="rect">
            <a:avLst/>
          </a:prstGeom>
        </p:spPr>
      </p:pic>
      <p:cxnSp>
        <p:nvCxnSpPr>
          <p:cNvPr id="9" name="曲线连接符 8"/>
          <p:cNvCxnSpPr/>
          <p:nvPr/>
        </p:nvCxnSpPr>
        <p:spPr>
          <a:xfrm rot="5400000">
            <a:off x="844550" y="965200"/>
            <a:ext cx="1657350" cy="1581150"/>
          </a:xfrm>
          <a:prstGeom prst="curvedConnector3">
            <a:avLst>
              <a:gd name="adj1" fmla="val 5003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/>
          <p:nvPr/>
        </p:nvCxnSpPr>
        <p:spPr>
          <a:xfrm rot="5400000" flipV="1">
            <a:off x="2892425" y="2695575"/>
            <a:ext cx="3530600" cy="793750"/>
          </a:xfrm>
          <a:prstGeom prst="curvedConnector3">
            <a:avLst>
              <a:gd name="adj1" fmla="val 50018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56"/>
          <p:cNvPicPr>
            <a:picLocks noChangeAspect="1"/>
          </p:cNvPicPr>
          <p:nvPr/>
        </p:nvPicPr>
        <p:blipFill>
          <a:blip r:embed="rId4"/>
          <a:srcRect l="-97640" t="281773" r="97640" b="-281773"/>
          <a:stretch>
            <a:fillRect/>
          </a:stretch>
        </p:blipFill>
        <p:spPr>
          <a:xfrm>
            <a:off x="6724650" y="2237740"/>
            <a:ext cx="1372235" cy="759460"/>
          </a:xfrm>
          <a:prstGeom prst="rect">
            <a:avLst/>
          </a:prstGeom>
        </p:spPr>
      </p:pic>
      <p:pic>
        <p:nvPicPr>
          <p:cNvPr id="11" name="图片 10" descr="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55" y="0"/>
            <a:ext cx="1274445" cy="706120"/>
          </a:xfrm>
          <a:prstGeom prst="rect">
            <a:avLst/>
          </a:prstGeom>
        </p:spPr>
      </p:pic>
      <p:pic>
        <p:nvPicPr>
          <p:cNvPr id="12" name="图片 11" descr="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950" y="1153160"/>
            <a:ext cx="1289050" cy="675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02950" y="7061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Poff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0902950" y="1935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Pon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05200" y="184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Ion</a:t>
            </a:r>
            <a:r>
              <a:rPr lang="zh-CN" altLang="en-US"/>
              <a:t>是如何通过计算得到</a:t>
            </a:r>
            <a:r>
              <a:rPr lang="zh-CN" altLang="en-US"/>
              <a:t>的？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77800" y="1231900"/>
          <a:ext cx="5886450" cy="75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5067300" imgH="952500" progId="Equation.KSEE3">
                  <p:embed/>
                </p:oleObj>
              </mc:Choice>
              <mc:Fallback>
                <p:oleObj name="" r:id="rId1" imgW="5067300" imgH="9525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7800" y="1231900"/>
                        <a:ext cx="5886450" cy="75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200900" y="666750"/>
            <a:ext cx="483235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endParaRPr lang="zh-CN" altLang="en-US" sz="12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/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W={    {0.25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0.25}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延迟矩阵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M{{45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45}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lang="zh-CN" altLang="en-US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{0.5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2 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0.5 }                       {30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30}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lang="zh-CN" altLang="en-US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{0.25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0.25}}                      {45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30</a:t>
            </a:r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45}}</a:t>
            </a:r>
            <a:endParaRPr lang="zh-CN" altLang="en-US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延迟系数矩阵</a:t>
            </a:r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α2={    {60/(60+45),60/(60+30),60/(60+45)},</a:t>
            </a:r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{60/(60+30),60/(60+15),60/(60+30)}</a:t>
            </a:r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{60/(60+45),60/(60+30),60/(60+45)}}</a:t>
            </a:r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343150"/>
            <a:ext cx="10140950" cy="4514850"/>
          </a:xfrm>
          <a:prstGeom prst="rect">
            <a:avLst/>
          </a:prstGeom>
        </p:spPr>
      </p:pic>
      <p:cxnSp>
        <p:nvCxnSpPr>
          <p:cNvPr id="15" name="曲线连接符 14"/>
          <p:cNvCxnSpPr/>
          <p:nvPr/>
        </p:nvCxnSpPr>
        <p:spPr>
          <a:xfrm rot="16200000" flipV="1">
            <a:off x="1256665" y="2330450"/>
            <a:ext cx="3098800" cy="1397635"/>
          </a:xfrm>
          <a:prstGeom prst="curvedConnector3">
            <a:avLst>
              <a:gd name="adj1" fmla="val 4999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>
            <a:off x="2129790" y="3502660"/>
            <a:ext cx="4286250" cy="405130"/>
          </a:xfrm>
          <a:prstGeom prst="curvedConnector3">
            <a:avLst>
              <a:gd name="adj1" fmla="val 4998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3150"/>
            <a:ext cx="2139950" cy="4515485"/>
          </a:xfrm>
          <a:prstGeom prst="rect">
            <a:avLst/>
          </a:prstGeom>
        </p:spPr>
      </p:pic>
      <p:pic>
        <p:nvPicPr>
          <p:cNvPr id="6" name="图片 5" descr="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02055" cy="666750"/>
          </a:xfrm>
          <a:prstGeom prst="rect">
            <a:avLst/>
          </a:prstGeom>
        </p:spPr>
      </p:pic>
      <p:pic>
        <p:nvPicPr>
          <p:cNvPr id="7" name="图片 6" descr="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865" y="0"/>
            <a:ext cx="1372870" cy="6673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5115" y="794385"/>
            <a:ext cx="645160" cy="250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rgbClr val="FF0000"/>
                </a:solidFill>
              </a:rPr>
              <a:t>Eon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2865" y="787400"/>
            <a:ext cx="2892425" cy="250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>
                <a:solidFill>
                  <a:srgbClr val="FF0000"/>
                </a:solidFill>
              </a:rPr>
              <a:t>Ion </a:t>
            </a:r>
            <a:r>
              <a:rPr lang="zh-CN" altLang="en-US" sz="1200">
                <a:solidFill>
                  <a:srgbClr val="FF0000"/>
                </a:solidFill>
              </a:rPr>
              <a:t>经过卷积区域亮度增加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62350" y="190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同理</a:t>
            </a:r>
            <a:r>
              <a:rPr lang="en-US" altLang="zh-CN"/>
              <a:t> Ioff</a:t>
            </a:r>
            <a:r>
              <a:rPr lang="zh-CN" altLang="en-US"/>
              <a:t>是如何通过计算得到</a:t>
            </a:r>
            <a:r>
              <a:rPr lang="zh-CN" altLang="en-US"/>
              <a:t>的？</a:t>
            </a:r>
            <a:endParaRPr lang="zh-CN" altLang="en-US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3823" y="1123950"/>
          <a:ext cx="6034405" cy="751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5194300" imgH="952500" progId="Equation.KSEE3">
                  <p:embed/>
                </p:oleObj>
              </mc:Choice>
              <mc:Fallback>
                <p:oleObj name="" r:id="rId1" imgW="5194300" imgH="9525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3823" y="1123950"/>
                        <a:ext cx="6034405" cy="751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200900" y="666750"/>
            <a:ext cx="483235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endParaRPr lang="zh-CN" altLang="en-US" sz="12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/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W={    {0.125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0.25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0.125}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延迟矩阵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M{{180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180}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lang="zh-CN" altLang="en-US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{0.25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1 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0.25 }                       {120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120}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endParaRPr lang="zh-CN" altLang="en-US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{0.125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0.25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0.125}}                      {180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120</a:t>
            </a:r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180}}</a:t>
            </a:r>
            <a:endParaRPr lang="zh-CN" altLang="en-US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en-US" altLang="zh-CN" sz="100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endParaRPr lang="en-US" altLang="zh-CN" sz="1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zh-CN" altLang="en-US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延迟系数矩阵</a:t>
            </a:r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α2={    {60/(60+180),60/(60+120),60/(60+180)},</a:t>
            </a:r>
            <a:endParaRPr lang="en-US" altLang="zh-CN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{60/(60+120),60/(60+60),60/(60+120)}</a:t>
            </a:r>
            <a:endParaRPr lang="en-US" altLang="zh-CN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/>
            <a:r>
              <a:rPr lang="en-US" altLang="zh-CN" sz="1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                 {60/(60+180),60/(60+120),60/(60+180)}}</a:t>
            </a:r>
            <a:endParaRPr lang="en-US" altLang="zh-CN" sz="1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2314575"/>
            <a:ext cx="10052050" cy="4540250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16200000" flipV="1">
            <a:off x="1866900" y="1746885"/>
            <a:ext cx="2508250" cy="2101850"/>
          </a:xfrm>
          <a:prstGeom prst="curvedConnector3">
            <a:avLst>
              <a:gd name="adj1" fmla="val 4997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 rot="16200000">
            <a:off x="2571115" y="3327400"/>
            <a:ext cx="3963035" cy="2794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15210"/>
            <a:ext cx="2152650" cy="4540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299460" y="152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卷积的过程</a:t>
            </a:r>
            <a:r>
              <a:rPr lang="en-US" altLang="zh-CN"/>
              <a:t> </a:t>
            </a:r>
            <a:r>
              <a:rPr lang="zh-CN" altLang="en-US"/>
              <a:t>正确的选择</a:t>
            </a:r>
            <a:r>
              <a:rPr lang="en-US" altLang="zh-CN"/>
              <a:t>kernel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0700"/>
            <a:ext cx="10394950" cy="6534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0"/>
            <a:ext cx="10623550" cy="4927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COMMONDATA" val="eyJoZGlkIjoiODkxMWQyY2ZlMWUxNzlhY2U1MWZhZmQzZTEwMjEzYjcifQ=="/>
  <p:tag name="KSO_WPP_MARK_KEY" val="7fda5e26-e031-4b4b-acda-59607e813653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1658</Words>
  <Application>WPS 演示</Application>
  <PresentationFormat>宽屏</PresentationFormat>
  <Paragraphs>125</Paragraphs>
  <Slides>16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站酷小薇LOGO体</vt:lpstr>
      <vt:lpstr>黑体</vt:lpstr>
      <vt:lpstr>微软雅黑</vt:lpstr>
      <vt:lpstr>Arial Unicode MS</vt:lpstr>
      <vt:lpstr>Calibri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LGMD2的设计思路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东方佛甲草</cp:lastModifiedBy>
  <cp:revision>190</cp:revision>
  <dcterms:created xsi:type="dcterms:W3CDTF">2019-06-19T02:08:00Z</dcterms:created>
  <dcterms:modified xsi:type="dcterms:W3CDTF">2022-12-16T08:18:57Z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EA9ECF1CDFF44DB6896AC189965F01DC</vt:lpwstr>
  </property>
</Properties>
</file>